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8" r:id="rId2"/>
    <p:sldId id="279" r:id="rId3"/>
    <p:sldId id="328" r:id="rId4"/>
    <p:sldId id="258" r:id="rId5"/>
    <p:sldId id="354" r:id="rId6"/>
    <p:sldId id="360" r:id="rId7"/>
    <p:sldId id="361" r:id="rId8"/>
    <p:sldId id="363" r:id="rId9"/>
    <p:sldId id="365" r:id="rId10"/>
    <p:sldId id="362" r:id="rId11"/>
    <p:sldId id="364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293" r:id="rId40"/>
  </p:sldIdLst>
  <p:sldSz cx="9004300" cy="6362700"/>
  <p:notesSz cx="6858000" cy="9144000"/>
  <p:defaultTextStyle>
    <a:defPPr>
      <a:defRPr lang="ko-KR"/>
    </a:defPPr>
    <a:lvl1pPr marL="0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49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98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147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97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246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295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344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393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4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C6B"/>
    <a:srgbClr val="FFC269"/>
    <a:srgbClr val="E8E8E8"/>
    <a:srgbClr val="FF3300"/>
    <a:srgbClr val="ECECEC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8" autoAdjust="0"/>
    <p:restoredTop sz="95208" autoAdjust="0"/>
  </p:normalViewPr>
  <p:slideViewPr>
    <p:cSldViewPr>
      <p:cViewPr varScale="1">
        <p:scale>
          <a:sx n="73" d="100"/>
          <a:sy n="73" d="100"/>
        </p:scale>
        <p:origin x="1182" y="60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83514-2CD9-4110-A407-D42F56B77B4C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EA572-8B08-4099-B721-9D02DCAC4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26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네트워킹은 인터넷 망에 연결되어 있는 원격지의 서버 또는 원격지의 단말과 통신을 위해 데이터를 주고받는 일을 말합니다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네트워킹 방식에는 </a:t>
            </a:r>
            <a:r>
              <a:rPr lang="en-US" altLang="ko-KR" dirty="0"/>
              <a:t>client</a:t>
            </a:r>
            <a:r>
              <a:rPr lang="en-US" altLang="ko-KR" baseline="0" dirty="0"/>
              <a:t> – server </a:t>
            </a:r>
            <a:r>
              <a:rPr lang="ko-KR" altLang="en-US" baseline="0" dirty="0"/>
              <a:t>간 </a:t>
            </a:r>
            <a:r>
              <a:rPr lang="en-US" altLang="ko-KR" baseline="0" dirty="0"/>
              <a:t>2 tier </a:t>
            </a:r>
            <a:r>
              <a:rPr lang="ko-KR" altLang="en-US" baseline="0" dirty="0"/>
              <a:t>모델과 </a:t>
            </a:r>
            <a:r>
              <a:rPr lang="en-US" altLang="ko-KR" baseline="0" dirty="0"/>
              <a:t>3 tier </a:t>
            </a:r>
            <a:r>
              <a:rPr lang="ko-KR" altLang="en-US" baseline="0" dirty="0"/>
              <a:t>모델이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저희 산학연계 프로젝트는 </a:t>
            </a:r>
            <a:r>
              <a:rPr lang="en-US" altLang="ko-KR" baseline="0" dirty="0"/>
              <a:t>3 tier</a:t>
            </a:r>
            <a:r>
              <a:rPr lang="ko-KR" altLang="en-US" baseline="0" dirty="0"/>
              <a:t>로 볼 수 있는데 클라이언트가 앱에 해당이 되고 </a:t>
            </a:r>
            <a:r>
              <a:rPr lang="ko-KR" altLang="en-US" baseline="0" dirty="0" err="1"/>
              <a:t>미들웨어라고</a:t>
            </a:r>
            <a:r>
              <a:rPr lang="ko-KR" altLang="en-US" baseline="0" dirty="0"/>
              <a:t> 불리는 </a:t>
            </a:r>
            <a:r>
              <a:rPr lang="ko-KR" altLang="en-US" baseline="0" dirty="0" err="1"/>
              <a:t>응용서버</a:t>
            </a:r>
            <a:r>
              <a:rPr lang="ko-KR" altLang="en-US" baseline="0" dirty="0"/>
              <a:t> 그리고 일반적으로</a:t>
            </a:r>
            <a:endParaRPr lang="en-US" altLang="ko-KR" baseline="0" dirty="0"/>
          </a:p>
          <a:p>
            <a:r>
              <a:rPr lang="ko-KR" altLang="en-US" baseline="0" dirty="0"/>
              <a:t>데이터베이스를 사용하여 데이터를 저장하는 데이터 서버로 구성이 될 것 같습니다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61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안드로이드에서 데이터를 저장하는 방법에는 대표적으로 </a:t>
            </a:r>
            <a:r>
              <a:rPr lang="ko-KR" altLang="en-US" dirty="0" err="1"/>
              <a:t>설정정보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데이터베이스가 있는데 쉽고 빠르게 조회 및 데이터 추가가 가능하기 때문에 데이터베이스를 많이 사용합니다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데이터베이스를 사용하려면</a:t>
            </a:r>
            <a:r>
              <a:rPr lang="ko-KR" altLang="en-US" baseline="0" dirty="0"/>
              <a:t> </a:t>
            </a:r>
            <a:r>
              <a:rPr lang="en-US" altLang="ko-KR" baseline="0" dirty="0"/>
              <a:t>4</a:t>
            </a:r>
            <a:r>
              <a:rPr lang="ko-KR" altLang="en-US" baseline="0" dirty="0"/>
              <a:t>단계가 중요한데 </a:t>
            </a:r>
            <a:r>
              <a:rPr lang="ko-KR" altLang="en-US" baseline="0" dirty="0" err="1"/>
              <a:t>데이터베이스만듥</a:t>
            </a:r>
            <a:r>
              <a:rPr lang="en-US" altLang="ko-KR" baseline="0" dirty="0"/>
              <a:t>, </a:t>
            </a:r>
            <a:r>
              <a:rPr lang="ko-KR" altLang="en-US" baseline="0" dirty="0"/>
              <a:t>테이블 만들기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레코드 추가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 조회가 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7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부분은 데이터 베이스를 열거나 삭제할 수 있는 </a:t>
            </a:r>
            <a:r>
              <a:rPr lang="ko-KR" altLang="en-US" dirty="0" err="1"/>
              <a:t>메소드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안드로이드에서는 </a:t>
            </a:r>
            <a:r>
              <a:rPr lang="en-US" altLang="ko-KR" dirty="0"/>
              <a:t>SQLite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라는 </a:t>
            </a:r>
            <a:r>
              <a:rPr lang="en-US" altLang="ko-KR" baseline="0" dirty="0" err="1"/>
              <a:t>db</a:t>
            </a:r>
            <a:r>
              <a:rPr lang="ko-KR" altLang="en-US" baseline="0" dirty="0"/>
              <a:t>를 사용하기 때문에 </a:t>
            </a:r>
            <a:r>
              <a:rPr lang="ko-KR" altLang="en-US" baseline="0" dirty="0" err="1"/>
              <a:t>메소드</a:t>
            </a:r>
            <a:r>
              <a:rPr lang="ko-KR" altLang="en-US" baseline="0" dirty="0"/>
              <a:t> 명이 다음과 같습니다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두번쨰</a:t>
            </a:r>
            <a:r>
              <a:rPr lang="ko-KR" altLang="en-US" baseline="0" dirty="0"/>
              <a:t> 부분은 </a:t>
            </a:r>
            <a:r>
              <a:rPr lang="en-US" altLang="ko-KR" baseline="0" dirty="0"/>
              <a:t>table</a:t>
            </a:r>
            <a:r>
              <a:rPr lang="ko-KR" altLang="en-US" baseline="0" dirty="0"/>
              <a:t>을 </a:t>
            </a:r>
            <a:r>
              <a:rPr lang="ko-KR" altLang="en-US" baseline="0" dirty="0" err="1"/>
              <a:t>만들때</a:t>
            </a:r>
            <a:r>
              <a:rPr lang="ko-KR" altLang="en-US" baseline="0" dirty="0"/>
              <a:t> 사용하는 </a:t>
            </a:r>
            <a:r>
              <a:rPr lang="en-US" altLang="ko-KR" baseline="0" dirty="0"/>
              <a:t>create, </a:t>
            </a:r>
            <a:r>
              <a:rPr lang="ko-KR" altLang="en-US" baseline="0" dirty="0"/>
              <a:t>데이터 추가 </a:t>
            </a:r>
            <a:r>
              <a:rPr lang="ko-KR" altLang="en-US" baseline="0" dirty="0" err="1"/>
              <a:t>할때</a:t>
            </a:r>
            <a:r>
              <a:rPr lang="ko-KR" altLang="en-US" baseline="0" dirty="0"/>
              <a:t> </a:t>
            </a:r>
            <a:r>
              <a:rPr lang="en-US" altLang="ko-KR" baseline="0" dirty="0"/>
              <a:t>insert, </a:t>
            </a:r>
            <a:r>
              <a:rPr lang="ko-KR" altLang="en-US" baseline="0" dirty="0"/>
              <a:t>삭제할 </a:t>
            </a:r>
            <a:r>
              <a:rPr lang="ko-KR" altLang="en-US" baseline="0" dirty="0" err="1"/>
              <a:t>떄</a:t>
            </a:r>
            <a:r>
              <a:rPr lang="ko-KR" altLang="en-US" baseline="0" dirty="0"/>
              <a:t> </a:t>
            </a:r>
            <a:r>
              <a:rPr lang="en-US" altLang="ko-KR" baseline="0" dirty="0"/>
              <a:t>delete</a:t>
            </a:r>
            <a:r>
              <a:rPr lang="ko-KR" altLang="en-US" baseline="0" dirty="0"/>
              <a:t> 등 결과 값을 받지 </a:t>
            </a:r>
            <a:r>
              <a:rPr lang="ko-KR" altLang="en-US" baseline="0" dirty="0" err="1"/>
              <a:t>않을때</a:t>
            </a:r>
            <a:r>
              <a:rPr lang="ko-KR" altLang="en-US" baseline="0" dirty="0"/>
              <a:t> 사용하는 </a:t>
            </a:r>
            <a:r>
              <a:rPr lang="ko-KR" altLang="en-US" baseline="0" dirty="0" err="1"/>
              <a:t>메소드</a:t>
            </a:r>
            <a:r>
              <a:rPr lang="ko-KR" altLang="en-US" baseline="0" dirty="0"/>
              <a:t> 이고</a:t>
            </a:r>
            <a:endParaRPr lang="en-US" altLang="ko-KR" baseline="0" dirty="0"/>
          </a:p>
          <a:p>
            <a:r>
              <a:rPr lang="en-US" altLang="ko-KR" baseline="0" dirty="0"/>
              <a:t>Select </a:t>
            </a:r>
            <a:r>
              <a:rPr lang="ko-KR" altLang="en-US" baseline="0" dirty="0"/>
              <a:t>와 같이 조회에 따른 결과값을 </a:t>
            </a:r>
            <a:r>
              <a:rPr lang="ko-KR" altLang="en-US" baseline="0" dirty="0" err="1"/>
              <a:t>받을때는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rawQuert</a:t>
            </a:r>
            <a:r>
              <a:rPr lang="ko-KR" altLang="en-US" baseline="0" dirty="0"/>
              <a:t>라는 </a:t>
            </a:r>
            <a:r>
              <a:rPr lang="ko-KR" altLang="en-US" baseline="0" dirty="0" err="1"/>
              <a:t>메소드를</a:t>
            </a:r>
            <a:r>
              <a:rPr lang="ko-KR" altLang="en-US" baseline="0" dirty="0"/>
              <a:t> 사용합니다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사용 예시는 뒤에서 보여드리겠습니다</a:t>
            </a:r>
            <a:r>
              <a:rPr lang="en-US" altLang="ko-KR" baseline="0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711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[IF</a:t>
            </a:r>
            <a:r>
              <a:rPr lang="en-US" altLang="ko-KR" baseline="0" dirty="0"/>
              <a:t> NOT EXIST] 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TABLE</a:t>
            </a:r>
            <a:r>
              <a:rPr lang="ko-KR" altLang="en-US" baseline="0" dirty="0"/>
              <a:t>을 만들 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존재하지 않으면 만들어라 라는 </a:t>
            </a:r>
            <a:r>
              <a:rPr lang="en-US" altLang="ko-KR" baseline="0" dirty="0"/>
              <a:t>OPTION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156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앱을 배포 했는데 업데이트가 필요시</a:t>
            </a:r>
            <a:r>
              <a:rPr lang="en-US" altLang="ko-KR" dirty="0"/>
              <a:t>, </a:t>
            </a:r>
            <a:r>
              <a:rPr lang="en-US" altLang="ko-KR" dirty="0" err="1"/>
              <a:t>sql</a:t>
            </a:r>
            <a:r>
              <a:rPr lang="en-US" altLang="ko-KR" dirty="0"/>
              <a:t> helper </a:t>
            </a:r>
            <a:r>
              <a:rPr lang="ko-KR" altLang="en-US" dirty="0"/>
              <a:t>클래스를 통해 업데이트를 진행한다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클래스 </a:t>
            </a:r>
            <a:r>
              <a:rPr lang="ko-KR" altLang="en-US" dirty="0" err="1"/>
              <a:t>메소드를</a:t>
            </a:r>
            <a:r>
              <a:rPr lang="ko-KR" altLang="en-US" dirty="0"/>
              <a:t> 보면 </a:t>
            </a:r>
            <a:r>
              <a:rPr lang="en-US" altLang="ko-KR" dirty="0" err="1"/>
              <a:t>onCreate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메소드는</a:t>
            </a:r>
            <a:r>
              <a:rPr lang="ko-KR" altLang="en-US" baseline="0" dirty="0"/>
              <a:t> 처음 앱을 설치하는 사람들을 대상으로 진행되는 </a:t>
            </a:r>
            <a:r>
              <a:rPr lang="ko-KR" altLang="en-US" baseline="0" dirty="0" err="1"/>
              <a:t>메소드이고</a:t>
            </a:r>
            <a:r>
              <a:rPr lang="ko-KR" altLang="en-US" baseline="0" dirty="0"/>
              <a:t> 즉 기존에 사용자가 데이터베이스를 쓰지 않았던 경우</a:t>
            </a:r>
            <a:endParaRPr lang="en-US" altLang="ko-KR" baseline="0" dirty="0"/>
          </a:p>
          <a:p>
            <a:r>
              <a:rPr lang="en-US" altLang="ko-KR" baseline="0" dirty="0" err="1"/>
              <a:t>onUpgrade</a:t>
            </a:r>
            <a:r>
              <a:rPr lang="ko-KR" altLang="en-US" baseline="0" dirty="0"/>
              <a:t>는 이미 앱이 깔려있는 사람들을 대상으로 실행</a:t>
            </a:r>
            <a:r>
              <a:rPr lang="en-US" altLang="ko-KR" baseline="0" dirty="0"/>
              <a:t>(</a:t>
            </a:r>
            <a:r>
              <a:rPr lang="ko-KR" altLang="en-US" baseline="0" dirty="0"/>
              <a:t>데이터베이스를 생성 했던 경우</a:t>
            </a:r>
            <a:r>
              <a:rPr lang="en-US" altLang="ko-KR" baseline="0" dirty="0"/>
              <a:t>)</a:t>
            </a:r>
            <a:r>
              <a:rPr lang="ko-KR" altLang="en-US" baseline="0" dirty="0"/>
              <a:t>되는 </a:t>
            </a:r>
            <a:r>
              <a:rPr lang="ko-KR" altLang="en-US" baseline="0" dirty="0" err="1"/>
              <a:t>메소드이다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76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Databasehelper</a:t>
            </a:r>
            <a:r>
              <a:rPr lang="en-US" altLang="ko-KR" baseline="0" dirty="0"/>
              <a:t> </a:t>
            </a:r>
            <a:r>
              <a:rPr lang="ko-KR" altLang="en-US" baseline="0" dirty="0"/>
              <a:t>객체를 만들어서 사용하면 됨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44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네트워킹을 사용할 때는</a:t>
            </a:r>
            <a:r>
              <a:rPr lang="ko-KR" altLang="en-US" baseline="0" dirty="0"/>
              <a:t> 반드시 스레드를 사용하여야 하며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업데이트를 위해서는 따라서 반드시 </a:t>
            </a:r>
            <a:r>
              <a:rPr lang="ko-KR" altLang="en-US" baseline="0" dirty="0" err="1"/>
              <a:t>핸들러를</a:t>
            </a:r>
            <a:r>
              <a:rPr lang="ko-KR" altLang="en-US" baseline="0" dirty="0"/>
              <a:t> 사용해야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그림에서 보면 클라이언트</a:t>
            </a:r>
            <a:r>
              <a:rPr lang="en-US" altLang="ko-KR" baseline="0" dirty="0"/>
              <a:t>(</a:t>
            </a:r>
            <a:r>
              <a:rPr lang="ko-KR" altLang="en-US" baseline="0" dirty="0"/>
              <a:t>앱</a:t>
            </a:r>
            <a:r>
              <a:rPr lang="en-US" altLang="ko-KR" baseline="0" dirty="0"/>
              <a:t>)</a:t>
            </a:r>
            <a:r>
              <a:rPr lang="ko-KR" altLang="en-US" baseline="0" dirty="0"/>
              <a:t>에서 스레드를 생성하고 서버에 </a:t>
            </a:r>
            <a:r>
              <a:rPr lang="en-US" altLang="ko-KR" baseline="0" dirty="0"/>
              <a:t>request</a:t>
            </a:r>
            <a:r>
              <a:rPr lang="ko-KR" altLang="en-US" baseline="0" dirty="0"/>
              <a:t>를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그럼 그 </a:t>
            </a:r>
            <a:r>
              <a:rPr lang="en-US" altLang="ko-KR" baseline="0" dirty="0" err="1"/>
              <a:t>threa</a:t>
            </a:r>
            <a:r>
              <a:rPr lang="ko-KR" altLang="en-US" baseline="0" dirty="0"/>
              <a:t>가 서버로 부터 응답을 받게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때</a:t>
            </a:r>
            <a:r>
              <a:rPr lang="en-US" altLang="ko-KR" baseline="0" dirty="0"/>
              <a:t>, UI</a:t>
            </a:r>
            <a:r>
              <a:rPr lang="ko-KR" altLang="en-US" baseline="0" dirty="0"/>
              <a:t>를 업데이트 하려면</a:t>
            </a:r>
            <a:endParaRPr lang="en-US" altLang="ko-KR" baseline="0" dirty="0"/>
          </a:p>
          <a:p>
            <a:r>
              <a:rPr lang="en-US" altLang="ko-KR" baseline="0" dirty="0"/>
              <a:t>Post() </a:t>
            </a:r>
            <a:r>
              <a:rPr lang="ko-KR" altLang="en-US" baseline="0" dirty="0"/>
              <a:t>방식으로 업데이트를 진행합니다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7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프로젝트는 </a:t>
            </a:r>
            <a:r>
              <a:rPr lang="en-US" altLang="ko-KR" dirty="0"/>
              <a:t>http</a:t>
            </a:r>
            <a:r>
              <a:rPr lang="en-US" altLang="ko-KR" baseline="0" dirty="0"/>
              <a:t> </a:t>
            </a:r>
            <a:r>
              <a:rPr lang="ko-KR" altLang="en-US" baseline="0" dirty="0"/>
              <a:t>통신을 사용하여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클라이언트의 요청이 있을 때 서버가 해당 페이지에 대한 자료를 전송하고 곧바로 연결을 끊는 방식입니다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비연결성인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 특성 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페이지 정보를 요청할 때마다 새로 연결을 만드는 데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지연 시간이 길었지만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단말 사양도 조아지고 네트워크 환경도 좋아졌기 때문에 많이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dirty="0"/>
              <a:t>또한 저희는 여러 사람이 동시에 서버에 접속할 수</a:t>
            </a:r>
            <a:r>
              <a:rPr lang="ko-KR" altLang="en-US" baseline="0" dirty="0"/>
              <a:t> 있기 때문에</a:t>
            </a:r>
            <a:r>
              <a:rPr lang="en-US" altLang="ko-KR" baseline="0" dirty="0"/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서버의 부하를 줄여서 다른 접속을 원활하게 처리하기 위해서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사용합니다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90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안드로이드에서 </a:t>
            </a:r>
            <a:r>
              <a:rPr lang="en-US" altLang="ko-KR" dirty="0"/>
              <a:t>HTTP </a:t>
            </a:r>
            <a:r>
              <a:rPr lang="ko-KR" altLang="en-US" dirty="0"/>
              <a:t>통신을 위한 기본적인 </a:t>
            </a:r>
            <a:r>
              <a:rPr lang="en-US" altLang="ko-KR" dirty="0"/>
              <a:t>Class</a:t>
            </a:r>
          </a:p>
          <a:p>
            <a:r>
              <a:rPr lang="ko-KR" altLang="en-US" dirty="0"/>
              <a:t>하지만 스레드를 만들고 </a:t>
            </a:r>
            <a:r>
              <a:rPr lang="ko-KR" altLang="en-US" dirty="0" err="1"/>
              <a:t>핸들러를</a:t>
            </a:r>
            <a:r>
              <a:rPr lang="ko-KR" altLang="en-US" dirty="0"/>
              <a:t> 계속 써야함</a:t>
            </a:r>
            <a:r>
              <a:rPr lang="en-US" altLang="ko-KR" baseline="0" dirty="0"/>
              <a:t> -&gt; </a:t>
            </a:r>
            <a:r>
              <a:rPr lang="ko-KR" altLang="en-US" baseline="0" dirty="0" err="1"/>
              <a:t>코드양이</a:t>
            </a:r>
            <a:r>
              <a:rPr lang="ko-KR" altLang="en-US" baseline="0" dirty="0"/>
              <a:t> 많아짐</a:t>
            </a:r>
            <a:endParaRPr lang="en-US" altLang="ko-KR" baseline="0" dirty="0"/>
          </a:p>
          <a:p>
            <a:r>
              <a:rPr lang="en-US" altLang="ko-KR" baseline="0" dirty="0"/>
              <a:t>Volley </a:t>
            </a:r>
            <a:r>
              <a:rPr lang="ko-KR" altLang="en-US" baseline="0" dirty="0"/>
              <a:t>를 사용 </a:t>
            </a:r>
            <a:r>
              <a:rPr lang="en-US" altLang="ko-KR" baseline="0" dirty="0"/>
              <a:t>! </a:t>
            </a:r>
            <a:r>
              <a:rPr lang="ko-KR" altLang="en-US" baseline="0" dirty="0"/>
              <a:t>스레드 신경 안쓰고 </a:t>
            </a:r>
            <a:r>
              <a:rPr lang="ko-KR" altLang="en-US" baseline="0" dirty="0" err="1"/>
              <a:t>사용할수</a:t>
            </a:r>
            <a:r>
              <a:rPr lang="ko-KR" altLang="en-US" baseline="0" dirty="0"/>
              <a:t> 있는 라이브러리</a:t>
            </a:r>
            <a:endParaRPr lang="en-US" altLang="ko-KR" baseline="0" dirty="0"/>
          </a:p>
          <a:p>
            <a:endParaRPr lang="en-US" altLang="ko-KR" dirty="0"/>
          </a:p>
          <a:p>
            <a:r>
              <a:rPr lang="ko-KR" altLang="en-US" dirty="0"/>
              <a:t>예시 코드 </a:t>
            </a:r>
            <a:r>
              <a:rPr lang="en-US" altLang="ko-KR" dirty="0"/>
              <a:t>-&gt; </a:t>
            </a:r>
            <a:r>
              <a:rPr lang="ko-KR" altLang="en-US" dirty="0"/>
              <a:t>기존의 웹에서 데이터를 받아와서 뿌리는 것</a:t>
            </a:r>
            <a:r>
              <a:rPr lang="ko-KR" altLang="en-US" baseline="0" dirty="0"/>
              <a:t> 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웹페이지</a:t>
            </a:r>
            <a:r>
              <a:rPr lang="ko-KR" altLang="en-US" baseline="0" dirty="0"/>
              <a:t> 요청 화면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22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71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613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코드에서 볼 수 있듯 스레드를 만들고 </a:t>
            </a:r>
            <a:r>
              <a:rPr lang="ko-KR" altLang="en-US" dirty="0" err="1"/>
              <a:t>핸들러를</a:t>
            </a:r>
            <a:r>
              <a:rPr lang="ko-KR" altLang="en-US" baseline="0" dirty="0"/>
              <a:t> 계속 사용해가야하기 때문에 </a:t>
            </a:r>
            <a:endParaRPr lang="en-US" altLang="ko-KR" baseline="0" dirty="0"/>
          </a:p>
          <a:p>
            <a:r>
              <a:rPr lang="ko-KR" altLang="en-US" baseline="0" dirty="0"/>
              <a:t>코드를 구성하기에 어렵다</a:t>
            </a:r>
            <a:endParaRPr lang="en-US" altLang="ko-KR" baseline="0" dirty="0"/>
          </a:p>
          <a:p>
            <a:r>
              <a:rPr lang="ko-KR" altLang="en-US" baseline="0" dirty="0"/>
              <a:t>따라서 </a:t>
            </a:r>
            <a:r>
              <a:rPr lang="en-US" altLang="ko-KR" baseline="0" dirty="0"/>
              <a:t>volley </a:t>
            </a:r>
            <a:r>
              <a:rPr lang="ko-KR" altLang="en-US" baseline="0" dirty="0"/>
              <a:t>라는 라이브러리를 사용해보자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943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웨어러블을</a:t>
            </a:r>
            <a:r>
              <a:rPr lang="ko-KR" altLang="en-US" dirty="0"/>
              <a:t> 사용해서 실습해보면 앱은 완성이 쉽게 </a:t>
            </a:r>
            <a:r>
              <a:rPr lang="ko-KR" altLang="en-US" dirty="0" err="1"/>
              <a:t>될것으로</a:t>
            </a:r>
            <a:r>
              <a:rPr lang="ko-KR" altLang="en-US" dirty="0"/>
              <a:t>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23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앱에 데이터베이스를 만들어서 서버로 </a:t>
            </a:r>
            <a:r>
              <a:rPr lang="ko-KR" altLang="en-US" dirty="0" err="1"/>
              <a:t>부터</a:t>
            </a:r>
            <a:r>
              <a:rPr lang="ko-KR" altLang="en-US" dirty="0"/>
              <a:t> 넘어온 데이터를 저장하고 조회하는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BEA572-8B08-4099-B721-9D02DCAC4F4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87809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34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5323" y="1976562"/>
            <a:ext cx="7653655" cy="13638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45" y="3605530"/>
            <a:ext cx="6303010" cy="16260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3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4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4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28117" y="254804"/>
            <a:ext cx="2025968" cy="542891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4"/>
            <a:ext cx="5927831" cy="542891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9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7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78" y="4088625"/>
            <a:ext cx="7653655" cy="126370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1278" y="2696784"/>
            <a:ext cx="7653655" cy="139184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0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0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71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561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952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342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733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123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0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24244"/>
            <a:ext cx="3978463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215" y="2017801"/>
            <a:ext cx="3978463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4062" y="1424244"/>
            <a:ext cx="3980026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2" y="2017801"/>
            <a:ext cx="3980026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6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7" y="253329"/>
            <a:ext cx="2962353" cy="107812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0431" y="253332"/>
            <a:ext cx="5033654" cy="543038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0217" y="1331456"/>
            <a:ext cx="2962353" cy="435226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8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4906" y="4453890"/>
            <a:ext cx="5402580" cy="52580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64906" y="568519"/>
            <a:ext cx="5402580" cy="3817620"/>
          </a:xfrm>
        </p:spPr>
        <p:txBody>
          <a:bodyPr/>
          <a:lstStyle>
            <a:lvl1pPr marL="0" indent="0">
              <a:buNone/>
              <a:defRPr sz="3100"/>
            </a:lvl1pPr>
            <a:lvl2pPr marL="439049" indent="0">
              <a:buNone/>
              <a:defRPr sz="2700"/>
            </a:lvl2pPr>
            <a:lvl3pPr marL="878098" indent="0">
              <a:buNone/>
              <a:defRPr sz="2300"/>
            </a:lvl3pPr>
            <a:lvl4pPr marL="1317147" indent="0">
              <a:buNone/>
              <a:defRPr sz="1900"/>
            </a:lvl4pPr>
            <a:lvl5pPr marL="1756197" indent="0">
              <a:buNone/>
              <a:defRPr sz="1900"/>
            </a:lvl5pPr>
            <a:lvl6pPr marL="2195246" indent="0">
              <a:buNone/>
              <a:defRPr sz="1900"/>
            </a:lvl6pPr>
            <a:lvl7pPr marL="2634295" indent="0">
              <a:buNone/>
              <a:defRPr sz="1900"/>
            </a:lvl7pPr>
            <a:lvl8pPr marL="3073344" indent="0">
              <a:buNone/>
              <a:defRPr sz="1900"/>
            </a:lvl8pPr>
            <a:lvl9pPr marL="3512393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64906" y="4979697"/>
            <a:ext cx="5402580" cy="74673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21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0215" y="254804"/>
            <a:ext cx="8103870" cy="1060450"/>
          </a:xfrm>
          <a:prstGeom prst="rect">
            <a:avLst/>
          </a:prstGeom>
        </p:spPr>
        <p:txBody>
          <a:bodyPr vert="horz" lIns="87810" tIns="43905" rIns="87810" bIns="4390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84631"/>
            <a:ext cx="8103870" cy="4199088"/>
          </a:xfrm>
          <a:prstGeom prst="rect">
            <a:avLst/>
          </a:prstGeom>
        </p:spPr>
        <p:txBody>
          <a:bodyPr vert="horz" lIns="87810" tIns="43905" rIns="87810" bIns="4390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0215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0243-927F-47C0-96F3-F5A29039F6C4}" type="datetimeFigureOut">
              <a:rPr lang="ko-KR" altLang="en-US" smtClean="0"/>
              <a:t>2018-01-02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76469" y="5897282"/>
            <a:ext cx="2851362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3082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78098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287" indent="-329287" algn="l" defTabSz="878098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455" indent="-274406" algn="l" defTabSz="8780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23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672" indent="-219525" algn="l" defTabSz="878098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721" indent="-219525" algn="l" defTabSz="878098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77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82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869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918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17774" y="1028193"/>
            <a:ext cx="6768752" cy="4306314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7"/>
          <p:cNvSpPr txBox="1"/>
          <p:nvPr/>
        </p:nvSpPr>
        <p:spPr>
          <a:xfrm>
            <a:off x="1551153" y="1885206"/>
            <a:ext cx="6048672" cy="12282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인공지능 </a:t>
            </a:r>
            <a:r>
              <a:rPr lang="en-US" altLang="ko-KR" sz="4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U </a:t>
            </a:r>
            <a:r>
              <a:rPr lang="ko-KR" altLang="en-US" sz="48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헬스케어</a:t>
            </a:r>
            <a:endParaRPr lang="ko-KR" altLang="en-US" sz="4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99000">
                    <a:schemeClr val="bg1">
                      <a:lumMod val="85000"/>
                    </a:schemeClr>
                  </a:gs>
                </a:gsLst>
                <a:lin ang="5400000" scaled="0"/>
              </a:gra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3674058" y="3829422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이명진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김기선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김지웅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이호영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3758" y="890757"/>
            <a:ext cx="7056784" cy="45811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549822" y="2893318"/>
            <a:ext cx="6048672" cy="720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2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주차 </a:t>
            </a:r>
          </a:p>
        </p:txBody>
      </p:sp>
    </p:spTree>
    <p:extLst>
      <p:ext uri="{BB962C8B-B14F-4D97-AF65-F5344CB8AC3E}">
        <p14:creationId xmlns:p14="http://schemas.microsoft.com/office/powerpoint/2010/main" val="278929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Thread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2B1FA-8720-4FFF-8167-4C289C71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918" y="949102"/>
            <a:ext cx="4467763" cy="4850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C5397-D0CD-48C5-A0FB-B926491A4970}"/>
              </a:ext>
            </a:extLst>
          </p:cNvPr>
          <p:cNvSpPr txBox="1"/>
          <p:nvPr/>
        </p:nvSpPr>
        <p:spPr>
          <a:xfrm>
            <a:off x="27837" y="1025319"/>
            <a:ext cx="900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일정시간 대기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5567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Thread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8F82-A217-4B4D-A2F1-B319A32B6A43}"/>
              </a:ext>
            </a:extLst>
          </p:cNvPr>
          <p:cNvSpPr txBox="1"/>
          <p:nvPr/>
        </p:nvSpPr>
        <p:spPr>
          <a:xfrm>
            <a:off x="1029343" y="2245246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Thread.sleep</a:t>
            </a:r>
            <a:r>
              <a:rPr lang="en-US" altLang="ko-KR" sz="2400" dirty="0"/>
              <a:t>(</a:t>
            </a:r>
            <a:r>
              <a:rPr lang="en-US" altLang="ko-KR" sz="2400" dirty="0" err="1"/>
              <a:t>milli</a:t>
            </a:r>
            <a:r>
              <a:rPr lang="en-US" altLang="ko-KR" sz="2400" dirty="0"/>
              <a:t> sec)</a:t>
            </a:r>
          </a:p>
          <a:p>
            <a:endParaRPr lang="en-US" altLang="ko-KR" sz="2400" dirty="0"/>
          </a:p>
          <a:p>
            <a:r>
              <a:rPr lang="en-US" altLang="ko-KR" sz="2400" b="1" dirty="0" err="1"/>
              <a:t>Handler.postDelayed</a:t>
            </a:r>
            <a:r>
              <a:rPr lang="en-US" altLang="ko-KR" sz="2400" dirty="0"/>
              <a:t>(new Runnable(){ … } , </a:t>
            </a:r>
            <a:r>
              <a:rPr lang="en-US" altLang="ko-KR" sz="2400" dirty="0" err="1"/>
              <a:t>milli</a:t>
            </a:r>
            <a:r>
              <a:rPr lang="en-US" altLang="ko-KR" sz="2400" dirty="0"/>
              <a:t> sec)</a:t>
            </a:r>
          </a:p>
        </p:txBody>
      </p:sp>
    </p:spTree>
    <p:extLst>
      <p:ext uri="{BB962C8B-B14F-4D97-AF65-F5344CB8AC3E}">
        <p14:creationId xmlns:p14="http://schemas.microsoft.com/office/powerpoint/2010/main" val="19057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Thread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C5397-D0CD-48C5-A0FB-B926491A4970}"/>
              </a:ext>
            </a:extLst>
          </p:cNvPr>
          <p:cNvSpPr txBox="1"/>
          <p:nvPr/>
        </p:nvSpPr>
        <p:spPr>
          <a:xfrm>
            <a:off x="27837" y="1025319"/>
            <a:ext cx="900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스레드로 메시지 전송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488E62-F7F0-4D30-B17C-78DB628B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06" y="1486984"/>
            <a:ext cx="2471494" cy="4360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D6C2A8-E3AF-4091-9456-F6A9641C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89" y="2677294"/>
            <a:ext cx="4613858" cy="12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3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Thread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DE54B-2DE0-4C5A-B454-1FA7B578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2" y="2317254"/>
            <a:ext cx="3758403" cy="340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E21725-D5D8-4523-A2F9-7E922AA747A2}"/>
              </a:ext>
            </a:extLst>
          </p:cNvPr>
          <p:cNvSpPr txBox="1"/>
          <p:nvPr/>
        </p:nvSpPr>
        <p:spPr>
          <a:xfrm>
            <a:off x="1045766" y="1021110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Main -&gt; sub </a:t>
            </a:r>
            <a:r>
              <a:rPr lang="ko-KR" altLang="en-US" sz="2400" dirty="0"/>
              <a:t>스레드 </a:t>
            </a:r>
            <a:r>
              <a:rPr lang="en-US" altLang="ko-KR" sz="2400" dirty="0"/>
              <a:t>message</a:t>
            </a:r>
          </a:p>
          <a:p>
            <a:endParaRPr lang="en-US" altLang="ko-KR" sz="2400" dirty="0"/>
          </a:p>
          <a:p>
            <a:r>
              <a:rPr lang="ko-KR" altLang="en-US" sz="2400" dirty="0"/>
              <a:t>각각의 </a:t>
            </a:r>
            <a:r>
              <a:rPr lang="en-US" altLang="ko-KR" sz="2400" dirty="0"/>
              <a:t>thread </a:t>
            </a:r>
            <a:r>
              <a:rPr lang="ko-KR" altLang="en-US" sz="2400" dirty="0"/>
              <a:t>도 </a:t>
            </a:r>
            <a:r>
              <a:rPr lang="en-US" altLang="ko-KR" sz="2400" dirty="0"/>
              <a:t>handler </a:t>
            </a:r>
            <a:r>
              <a:rPr lang="ko-KR" altLang="en-US" sz="2400" dirty="0"/>
              <a:t>가질 수 있음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A7E6B-C8A4-48F0-9A6D-A0DFE40B9658}"/>
              </a:ext>
            </a:extLst>
          </p:cNvPr>
          <p:cNvSpPr txBox="1"/>
          <p:nvPr/>
        </p:nvSpPr>
        <p:spPr>
          <a:xfrm>
            <a:off x="4397823" y="2938695"/>
            <a:ext cx="3996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Handler</a:t>
            </a:r>
            <a:r>
              <a:rPr lang="ko-KR" altLang="en-US" sz="2400" dirty="0"/>
              <a:t>와 같이 동작</a:t>
            </a:r>
            <a:endParaRPr lang="en-US" altLang="ko-KR" sz="2400" dirty="0"/>
          </a:p>
          <a:p>
            <a:r>
              <a:rPr lang="en-US" altLang="ko-KR" sz="2400" dirty="0"/>
              <a:t>Main</a:t>
            </a:r>
            <a:r>
              <a:rPr lang="ko-KR" altLang="en-US" sz="2400" dirty="0"/>
              <a:t>은 자동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>
                <a:solidFill>
                  <a:srgbClr val="FF0000"/>
                </a:solidFill>
              </a:rPr>
              <a:t>Sub</a:t>
            </a:r>
            <a:r>
              <a:rPr lang="ko-KR" altLang="en-US" sz="2400" dirty="0">
                <a:solidFill>
                  <a:srgbClr val="FF0000"/>
                </a:solidFill>
              </a:rPr>
              <a:t>는 직접 </a:t>
            </a:r>
            <a:r>
              <a:rPr lang="ko-KR" altLang="en-US" sz="2400" dirty="0" err="1">
                <a:solidFill>
                  <a:srgbClr val="FF0000"/>
                </a:solidFill>
              </a:rPr>
              <a:t>실행해줘야함</a:t>
            </a:r>
            <a:endParaRPr lang="en-US" altLang="ko-KR" sz="2400" dirty="0">
              <a:solidFill>
                <a:srgbClr val="FF0000"/>
              </a:solidFill>
            </a:endParaRPr>
          </a:p>
          <a:p>
            <a:endParaRPr lang="en-US" altLang="ko-KR" sz="2400" dirty="0">
              <a:solidFill>
                <a:srgbClr val="FF0000"/>
              </a:solidFill>
            </a:endParaRPr>
          </a:p>
          <a:p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endParaRPr lang="en-US" altLang="ko-KR" sz="2400" dirty="0">
              <a:solidFill>
                <a:srgbClr val="FF0000"/>
              </a:solidFill>
            </a:endParaRP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8877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17774" y="1028193"/>
            <a:ext cx="6768752" cy="4306314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1621828" y="2029222"/>
            <a:ext cx="583265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latin typeface="맑은 고딕"/>
                <a:ea typeface="맑은 고딕" panose="020B0503020000020004" pitchFamily="50" charset="-127"/>
              </a:rPr>
              <a:t>2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  <a:endParaRPr kumimoji="0" lang="ko-KR" altLang="en-US" sz="4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2159734" y="4189462"/>
            <a:ext cx="4684829" cy="6398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endParaRPr kumimoji="0" lang="ko-KR" altLang="en-US" sz="2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gradFill>
                <a:gsLst>
                  <a:gs pos="0">
                    <a:prstClr val="white">
                      <a:lumMod val="85000"/>
                    </a:prstClr>
                  </a:gs>
                  <a:gs pos="55000">
                    <a:prstClr val="white"/>
                  </a:gs>
                  <a:gs pos="99000">
                    <a:prstClr val="white">
                      <a:lumMod val="85000"/>
                    </a:prstClr>
                  </a:gs>
                </a:gsLst>
                <a:lin ang="5400000" scaled="0"/>
              </a:gra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3758" y="890757"/>
            <a:ext cx="7056784" cy="45811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403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4" y="1093118"/>
            <a:ext cx="80010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6" y="774712"/>
            <a:ext cx="89725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1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066" y="1021110"/>
            <a:ext cx="5184576" cy="1871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2892720"/>
            <a:ext cx="8162925" cy="28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71562"/>
            <a:ext cx="68961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894" y="877094"/>
            <a:ext cx="5052501" cy="49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7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10181" y="4408050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01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02269" y="4408050"/>
            <a:ext cx="11881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Thread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80982" y="4465002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8"/>
          <p:cNvSpPr txBox="1"/>
          <p:nvPr/>
        </p:nvSpPr>
        <p:spPr>
          <a:xfrm>
            <a:off x="320942" y="3253060"/>
            <a:ext cx="2304256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Index</a:t>
            </a:r>
            <a:endParaRPr lang="ko-KR" altLang="en-US" sz="4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29" name="TextBox 42"/>
          <p:cNvSpPr txBox="1"/>
          <p:nvPr/>
        </p:nvSpPr>
        <p:spPr>
          <a:xfrm>
            <a:off x="1990400" y="4391481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02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701950" y="4465002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8"/>
          <p:cNvSpPr txBox="1"/>
          <p:nvPr/>
        </p:nvSpPr>
        <p:spPr>
          <a:xfrm>
            <a:off x="4070102" y="4408050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03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3" name="TextBox 52"/>
          <p:cNvSpPr txBox="1"/>
          <p:nvPr/>
        </p:nvSpPr>
        <p:spPr>
          <a:xfrm>
            <a:off x="4783162" y="4447201"/>
            <a:ext cx="10871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데이터 베이스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718174" y="4450121"/>
            <a:ext cx="0" cy="129614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2782488" y="4437648"/>
            <a:ext cx="11881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네트워킹</a:t>
            </a:r>
          </a:p>
        </p:txBody>
      </p:sp>
    </p:spTree>
    <p:extLst>
      <p:ext uri="{BB962C8B-B14F-4D97-AF65-F5344CB8AC3E}">
        <p14:creationId xmlns:p14="http://schemas.microsoft.com/office/powerpoint/2010/main" val="406709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10" y="847683"/>
            <a:ext cx="7815610" cy="50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1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42" y="1021110"/>
            <a:ext cx="3045715" cy="4783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206" y="1014755"/>
            <a:ext cx="3024336" cy="47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9662" y="1885205"/>
            <a:ext cx="820891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안드로이드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제작하다보면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이미지 파일 업로드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다운로드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Json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형식의 응답 주고 받기 등 네트워크를 통한 데이터 전송을 빈번하게 사용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이를 위해 가장 많이 쓰이는 방법은 </a:t>
            </a:r>
            <a:r>
              <a:rPr kumimoji="0" lang="en-US" altLang="ko-K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AsyncTask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생성하여 </a:t>
            </a:r>
            <a:r>
              <a:rPr kumimoji="0" lang="en-US" altLang="ko-K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DoitBackground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내에서 네트워크 작업을 처리하는 것인데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이러한 작업들을 좀더 쉽고 빠르게 하기 위해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Google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2013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Google I/O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4000" b="1" i="0" u="none" strike="noStrike" kern="1200" cap="none" spc="0" normalizeH="0" baseline="0" noProof="0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volley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라는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Http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라이브러리를 공개했다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83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" y="1165126"/>
            <a:ext cx="4353402" cy="46805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59" y="1165126"/>
            <a:ext cx="4538148" cy="2018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549" y="3613398"/>
            <a:ext cx="4652081" cy="409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110" y="4575981"/>
            <a:ext cx="45434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9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네트워킹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97" y="1021110"/>
            <a:ext cx="2995711" cy="47554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214" y="1052351"/>
            <a:ext cx="2947693" cy="46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8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17774" y="1028193"/>
            <a:ext cx="6768752" cy="4306314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1621828" y="2029222"/>
            <a:ext cx="583265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  <a:endParaRPr kumimoji="0" lang="ko-KR" altLang="en-US" sz="4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2159734" y="4189462"/>
            <a:ext cx="4684829" cy="6398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endParaRPr kumimoji="0" lang="ko-KR" altLang="en-US" sz="2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gradFill>
                <a:gsLst>
                  <a:gs pos="0">
                    <a:prstClr val="white">
                      <a:lumMod val="85000"/>
                    </a:prstClr>
                  </a:gs>
                  <a:gs pos="55000">
                    <a:prstClr val="white"/>
                  </a:gs>
                  <a:gs pos="99000">
                    <a:prstClr val="white">
                      <a:lumMod val="85000"/>
                    </a:prstClr>
                  </a:gs>
                </a:gsLst>
                <a:lin ang="5400000" scaled="0"/>
              </a:gra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3758" y="890757"/>
            <a:ext cx="7056784" cy="45811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46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75" y="2000250"/>
            <a:ext cx="86677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88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40" y="1021110"/>
            <a:ext cx="8223646" cy="469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9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8" y="1237134"/>
            <a:ext cx="7934134" cy="42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10" y="1309142"/>
            <a:ext cx="2838450" cy="333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910" y="1735286"/>
            <a:ext cx="4176464" cy="17585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74" y="3586567"/>
            <a:ext cx="867436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17774" y="1028193"/>
            <a:ext cx="6768752" cy="4306314"/>
          </a:xfrm>
          <a:prstGeom prst="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1621828" y="2029222"/>
            <a:ext cx="583265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</a:t>
            </a:r>
            <a:r>
              <a:rPr lang="en-US" altLang="ko-KR" sz="48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latin typeface="맑은 고딕"/>
                <a:ea typeface="맑은 고딕" panose="020B0503020000020004" pitchFamily="50" charset="-127"/>
              </a:rPr>
              <a:t>Thread</a:t>
            </a:r>
            <a:endParaRPr kumimoji="0" lang="ko-KR" altLang="en-US" sz="46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2159734" y="4189462"/>
            <a:ext cx="4684829" cy="6398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latin typeface="맑은 고딕"/>
                <a:ea typeface="맑은 고딕" panose="020B0503020000020004" pitchFamily="50" charset="-127"/>
              </a:rPr>
              <a:t>인공지능 </a:t>
            </a:r>
            <a:r>
              <a:rPr lang="en-US" altLang="ko-KR" sz="2200" b="1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latin typeface="맑은 고딕"/>
                <a:ea typeface="맑은 고딕" panose="020B0503020000020004" pitchFamily="50" charset="-127"/>
              </a:rPr>
              <a:t>U </a:t>
            </a:r>
            <a:r>
              <a:rPr lang="ko-KR" altLang="en-US" sz="2200" b="1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prstClr val="white">
                        <a:lumMod val="85000"/>
                      </a:prstClr>
                    </a:gs>
                    <a:gs pos="55000">
                      <a:prstClr val="white"/>
                    </a:gs>
                    <a:gs pos="99000">
                      <a:prstClr val="white">
                        <a:lumMod val="85000"/>
                      </a:prstClr>
                    </a:gs>
                  </a:gsLst>
                  <a:lin ang="5400000" scaled="0"/>
                </a:gra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latin typeface="맑은 고딕"/>
                <a:ea typeface="맑은 고딕" panose="020B0503020000020004" pitchFamily="50" charset="-127"/>
              </a:rPr>
              <a:t>헬스케어</a:t>
            </a:r>
            <a:endParaRPr kumimoji="0" lang="ko-KR" altLang="en-US" sz="2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gradFill>
                <a:gsLst>
                  <a:gs pos="0">
                    <a:prstClr val="white">
                      <a:lumMod val="85000"/>
                    </a:prstClr>
                  </a:gs>
                  <a:gs pos="55000">
                    <a:prstClr val="white"/>
                  </a:gs>
                  <a:gs pos="99000">
                    <a:prstClr val="white">
                      <a:lumMod val="85000"/>
                    </a:prstClr>
                  </a:gs>
                </a:gsLst>
                <a:lin ang="5400000" scaled="0"/>
              </a:gra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3758" y="890757"/>
            <a:ext cx="7056784" cy="45811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43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9" y="1381150"/>
            <a:ext cx="2819400" cy="333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532" y="1767682"/>
            <a:ext cx="3960440" cy="16883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1" y="3626082"/>
            <a:ext cx="8856984" cy="23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1" y="1006955"/>
            <a:ext cx="2809875" cy="352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886" y="1359380"/>
            <a:ext cx="4599037" cy="22177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295" y="3599233"/>
            <a:ext cx="5950087" cy="22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5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44" y="1381150"/>
            <a:ext cx="2838450" cy="361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32" y="2605286"/>
            <a:ext cx="3744416" cy="15260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988" y="2173238"/>
            <a:ext cx="4883646" cy="34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015" y="1014856"/>
            <a:ext cx="3024336" cy="48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3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78" y="1021111"/>
            <a:ext cx="8441956" cy="37444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34" y="5128962"/>
            <a:ext cx="27813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0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5" y="1338262"/>
            <a:ext cx="84010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15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63" y="1237134"/>
            <a:ext cx="8741719" cy="40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12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데이터베이스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585653" y="368681"/>
            <a:ext cx="0" cy="15882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2" y="958089"/>
            <a:ext cx="5105401" cy="17764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895" y="2761539"/>
            <a:ext cx="6806406" cy="30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9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7774" y="1014530"/>
            <a:ext cx="6768752" cy="4306314"/>
          </a:xfrm>
          <a:prstGeom prst="rect">
            <a:avLst/>
          </a:prstGeom>
          <a:solidFill>
            <a:srgbClr val="92D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35407" y="2090256"/>
            <a:ext cx="532859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Thank you</a:t>
            </a:r>
          </a:p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4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3758" y="877094"/>
            <a:ext cx="7056784" cy="4581186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3998" y="2977520"/>
            <a:ext cx="2406393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60164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7774" y="1014530"/>
            <a:ext cx="6768752" cy="4306314"/>
          </a:xfrm>
          <a:prstGeom prst="rect">
            <a:avLst/>
          </a:prstGeom>
          <a:solidFill>
            <a:srgbClr val="92D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35407" y="2090256"/>
            <a:ext cx="532859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Thank you</a:t>
            </a:r>
          </a:p>
          <a:p>
            <a:pPr algn="ctr"/>
            <a:endParaRPr lang="en-US" altLang="ko-KR" sz="5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25400" dir="2700000" algn="tl" rotWithShape="0">
                  <a:prstClr val="black">
                    <a:alpha val="34000"/>
                  </a:prst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3758" y="877094"/>
            <a:ext cx="7056784" cy="4581186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33998" y="2977520"/>
            <a:ext cx="2406393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25400" dir="2700000" algn="tl" rotWithShape="0">
                    <a:prstClr val="black">
                      <a:alpha val="34000"/>
                    </a:prst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9498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인공지능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U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헬스케어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 시스템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</a:rPr>
              <a:t>01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Thread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54D9B-7975-4E59-A1B6-A55435B19C02}"/>
              </a:ext>
            </a:extLst>
          </p:cNvPr>
          <p:cNvSpPr txBox="1"/>
          <p:nvPr/>
        </p:nvSpPr>
        <p:spPr>
          <a:xfrm>
            <a:off x="0" y="982564"/>
            <a:ext cx="9056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Main activity -&gt; </a:t>
            </a:r>
            <a:r>
              <a:rPr lang="ko-KR" altLang="en-US" sz="2400" dirty="0"/>
              <a:t>하나의 </a:t>
            </a:r>
            <a:r>
              <a:rPr lang="en-US" altLang="ko-KR" sz="2400" dirty="0"/>
              <a:t>process</a:t>
            </a:r>
            <a:r>
              <a:rPr lang="ko-KR" altLang="en-US" sz="2400" dirty="0"/>
              <a:t> 에서 처리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따라서 다른 기능 수행 시</a:t>
            </a:r>
            <a:r>
              <a:rPr lang="en-US" altLang="ko-KR" sz="2400" dirty="0"/>
              <a:t>, </a:t>
            </a:r>
            <a:r>
              <a:rPr lang="ko-KR" altLang="en-US" sz="2400" dirty="0"/>
              <a:t>화면 </a:t>
            </a:r>
            <a:r>
              <a:rPr lang="en-US" altLang="ko-KR" sz="2400" dirty="0"/>
              <a:t>UI</a:t>
            </a:r>
            <a:r>
              <a:rPr lang="ko-KR" altLang="en-US" sz="2400" dirty="0"/>
              <a:t>도 멈춤 상태</a:t>
            </a:r>
            <a:endParaRPr lang="en-US" altLang="ko-KR" sz="2400" dirty="0"/>
          </a:p>
          <a:p>
            <a:pPr lvl="2"/>
            <a:endParaRPr lang="en-US" altLang="ko-KR" sz="2400" dirty="0"/>
          </a:p>
          <a:p>
            <a:pPr lvl="2"/>
            <a:r>
              <a:rPr lang="en-US" altLang="ko-KR" sz="2400" dirty="0">
                <a:solidFill>
                  <a:srgbClr val="FF0000"/>
                </a:solidFill>
              </a:rPr>
              <a:t>=&gt; Multi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thread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방식 사용</a:t>
            </a:r>
            <a:endParaRPr lang="en-US" altLang="ko-KR" sz="2400" dirty="0"/>
          </a:p>
          <a:p>
            <a:r>
              <a:rPr lang="en-US" altLang="ko-KR" sz="2400" dirty="0"/>
              <a:t>(but dead lock </a:t>
            </a:r>
            <a:r>
              <a:rPr lang="ko-KR" altLang="en-US" sz="2400" dirty="0"/>
              <a:t>발생 할 수 있음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4E8A19-B300-4310-8B86-5974BAFF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78" y="3541390"/>
            <a:ext cx="3240360" cy="2160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A9069E-0236-46DA-80B8-95EC722E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110" y="3541390"/>
            <a:ext cx="436411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0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Thread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1C209-1EA8-4056-8F36-384344BB02F7}"/>
              </a:ext>
            </a:extLst>
          </p:cNvPr>
          <p:cNvSpPr txBox="1"/>
          <p:nvPr/>
        </p:nvSpPr>
        <p:spPr>
          <a:xfrm>
            <a:off x="-2" y="886897"/>
            <a:ext cx="90043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r>
              <a:rPr lang="ko-KR" altLang="en-US" sz="2400" dirty="0"/>
              <a:t>지연시간이 긴 </a:t>
            </a:r>
            <a:r>
              <a:rPr lang="en-US" altLang="ko-KR" sz="2400" dirty="0"/>
              <a:t>code </a:t>
            </a:r>
            <a:r>
              <a:rPr lang="ko-KR" altLang="en-US" sz="2400" dirty="0"/>
              <a:t>의 경우</a:t>
            </a:r>
            <a:r>
              <a:rPr lang="en-US" altLang="ko-KR" sz="2400" dirty="0"/>
              <a:t>, </a:t>
            </a:r>
            <a:r>
              <a:rPr lang="ko-KR" altLang="en-US" sz="2400" dirty="0"/>
              <a:t>별도 분리 스레드에서 </a:t>
            </a:r>
            <a:r>
              <a:rPr lang="ko-KR" altLang="en-US" sz="2400" dirty="0" err="1"/>
              <a:t>처리후</a:t>
            </a:r>
            <a:r>
              <a:rPr lang="ko-KR" altLang="en-US" sz="2400" dirty="0"/>
              <a:t> </a:t>
            </a:r>
            <a:r>
              <a:rPr lang="en-US" altLang="ko-KR" sz="2400" dirty="0"/>
              <a:t>UI</a:t>
            </a:r>
            <a:r>
              <a:rPr lang="ko-KR" altLang="en-US" sz="2400" dirty="0"/>
              <a:t>에 응답하는 방식 사용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Main thread </a:t>
            </a:r>
            <a:r>
              <a:rPr lang="en-US" altLang="ko-KR" sz="2400" dirty="0"/>
              <a:t>– UI</a:t>
            </a:r>
            <a:r>
              <a:rPr lang="ko-KR" altLang="en-US" sz="2400" dirty="0"/>
              <a:t>처리를 위해 사용되는 기본 </a:t>
            </a:r>
            <a:r>
              <a:rPr lang="en-US" altLang="ko-KR" sz="2400" dirty="0"/>
              <a:t>thread</a:t>
            </a:r>
          </a:p>
          <a:p>
            <a:r>
              <a:rPr lang="en-US" altLang="ko-KR" sz="2400" dirty="0"/>
              <a:t>		   app </a:t>
            </a:r>
            <a:r>
              <a:rPr lang="ko-KR" altLang="en-US" sz="2400" dirty="0"/>
              <a:t>실행 시 자동 생성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Handler</a:t>
            </a:r>
            <a:r>
              <a:rPr lang="en-US" altLang="ko-KR" sz="2400" dirty="0"/>
              <a:t> – Main thread </a:t>
            </a:r>
            <a:r>
              <a:rPr lang="ko-KR" altLang="en-US" sz="2400" dirty="0"/>
              <a:t>내부에 있음 </a:t>
            </a:r>
            <a:endParaRPr lang="en-US" altLang="ko-KR" sz="2400" dirty="0"/>
          </a:p>
          <a:p>
            <a:r>
              <a:rPr lang="en-US" altLang="ko-KR" sz="2400" dirty="0"/>
              <a:t>	      sub thread</a:t>
            </a:r>
            <a:r>
              <a:rPr lang="ko-KR" altLang="en-US" sz="2400" dirty="0"/>
              <a:t>에서 보낸 </a:t>
            </a:r>
            <a:r>
              <a:rPr lang="en-US" altLang="ko-KR" sz="2400" dirty="0"/>
              <a:t>message </a:t>
            </a:r>
            <a:r>
              <a:rPr lang="ko-KR" altLang="en-US" sz="2400" dirty="0"/>
              <a:t>처리</a:t>
            </a:r>
            <a:endParaRPr lang="en-US" altLang="ko-KR" sz="2400" dirty="0"/>
          </a:p>
          <a:p>
            <a:r>
              <a:rPr lang="en-US" altLang="ko-KR" sz="2400" dirty="0"/>
              <a:t>	      </a:t>
            </a:r>
            <a:r>
              <a:rPr lang="ko-KR" altLang="en-US" sz="2400" dirty="0"/>
              <a:t>처리할 </a:t>
            </a:r>
            <a:r>
              <a:rPr lang="en-US" altLang="ko-KR" sz="2400" dirty="0"/>
              <a:t>message</a:t>
            </a:r>
            <a:r>
              <a:rPr lang="ko-KR" altLang="en-US" sz="2400" dirty="0"/>
              <a:t>를 </a:t>
            </a:r>
            <a:r>
              <a:rPr lang="en-US" altLang="ko-KR" sz="2400" dirty="0"/>
              <a:t>scheduling</a:t>
            </a:r>
          </a:p>
          <a:p>
            <a:r>
              <a:rPr lang="en-US" altLang="ko-KR" sz="2400" dirty="0"/>
              <a:t>	     (message queue – dead lock </a:t>
            </a:r>
            <a:r>
              <a:rPr lang="ko-KR" altLang="en-US" sz="2400" dirty="0"/>
              <a:t>방지</a:t>
            </a:r>
            <a:r>
              <a:rPr lang="en-US" altLang="ko-KR" sz="2400" dirty="0"/>
              <a:t>/thread scheduling)</a:t>
            </a:r>
          </a:p>
          <a:p>
            <a:r>
              <a:rPr lang="en-US" altLang="ko-KR" sz="2400" dirty="0"/>
              <a:t>	      </a:t>
            </a:r>
          </a:p>
          <a:p>
            <a:r>
              <a:rPr lang="en-US" altLang="ko-KR" sz="2400" b="1" dirty="0"/>
              <a:t>Message</a:t>
            </a:r>
            <a:r>
              <a:rPr lang="en-US" altLang="ko-KR" sz="2400" dirty="0"/>
              <a:t> – </a:t>
            </a:r>
            <a:r>
              <a:rPr lang="ko-KR" altLang="en-US" sz="2400" dirty="0"/>
              <a:t>처리 </a:t>
            </a:r>
            <a:r>
              <a:rPr lang="en-US" altLang="ko-KR" sz="2400" dirty="0"/>
              <a:t>data </a:t>
            </a:r>
            <a:r>
              <a:rPr lang="ko-KR" altLang="en-US" sz="2400" dirty="0"/>
              <a:t>정보를 담고 있는 객체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6542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Thread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D8D9E-845B-4182-A0CB-526730090109}"/>
              </a:ext>
            </a:extLst>
          </p:cNvPr>
          <p:cNvSpPr txBox="1"/>
          <p:nvPr/>
        </p:nvSpPr>
        <p:spPr>
          <a:xfrm>
            <a:off x="-13177" y="1165126"/>
            <a:ext cx="9004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en-US" altLang="ko-KR" sz="2400" b="1" dirty="0"/>
              <a:t>main thread </a:t>
            </a:r>
            <a:r>
              <a:rPr lang="ko-KR" altLang="en-US" sz="2400" b="1" dirty="0"/>
              <a:t>는 계속해서 </a:t>
            </a:r>
            <a:r>
              <a:rPr lang="en-US" altLang="ko-KR" sz="2400" b="1" dirty="0"/>
              <a:t>UI</a:t>
            </a:r>
            <a:r>
              <a:rPr lang="ko-KR" altLang="en-US" sz="2400" b="1" dirty="0"/>
              <a:t> 처리</a:t>
            </a:r>
            <a:endParaRPr lang="en-US" altLang="ko-KR" sz="2400" b="1" dirty="0"/>
          </a:p>
          <a:p>
            <a:endParaRPr lang="en-US" altLang="ko-KR" sz="2400" dirty="0"/>
          </a:p>
          <a:p>
            <a:r>
              <a:rPr lang="ko-KR" altLang="en-US" sz="2400" b="1" dirty="0"/>
              <a:t>지연 시간이 긴 </a:t>
            </a:r>
            <a:r>
              <a:rPr lang="en-US" altLang="ko-KR" sz="2400" b="1" dirty="0"/>
              <a:t>local code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sub thread </a:t>
            </a:r>
            <a:r>
              <a:rPr lang="ko-KR" altLang="en-US" sz="2400" b="1" dirty="0"/>
              <a:t>가 처리 </a:t>
            </a:r>
            <a:endParaRPr lang="en-US" altLang="ko-KR" sz="2400" b="1" dirty="0"/>
          </a:p>
          <a:p>
            <a:r>
              <a:rPr lang="en-US" altLang="ko-KR" sz="2400" dirty="0"/>
              <a:t>(sub thread</a:t>
            </a:r>
            <a:r>
              <a:rPr lang="ko-KR" altLang="en-US" sz="2400" dirty="0"/>
              <a:t>는 </a:t>
            </a:r>
            <a:r>
              <a:rPr lang="en-US" altLang="ko-KR" sz="2400" dirty="0"/>
              <a:t>UI</a:t>
            </a:r>
            <a:r>
              <a:rPr lang="ko-KR" altLang="en-US" sz="2400" dirty="0"/>
              <a:t>를 직접적으로 만질 수 없음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Main thread </a:t>
            </a:r>
            <a:r>
              <a:rPr lang="ko-KR" altLang="en-US" sz="2400" b="1" dirty="0"/>
              <a:t>내의 </a:t>
            </a:r>
            <a:r>
              <a:rPr lang="en-US" altLang="ko-KR" sz="2400" b="1" dirty="0"/>
              <a:t>handler 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sub thread </a:t>
            </a:r>
            <a:r>
              <a:rPr lang="ko-KR" altLang="en-US" sz="2400" b="1" dirty="0"/>
              <a:t>들의 결과를 처리</a:t>
            </a:r>
            <a:endParaRPr lang="en-US" altLang="ko-KR" sz="2400" b="1" dirty="0"/>
          </a:p>
          <a:p>
            <a:r>
              <a:rPr lang="en-US" altLang="ko-KR" sz="2400" dirty="0"/>
              <a:t>(message queue, dead lock </a:t>
            </a:r>
            <a:r>
              <a:rPr lang="ko-KR" altLang="en-US" sz="2400" dirty="0"/>
              <a:t>발생 방지</a:t>
            </a:r>
            <a:r>
              <a:rPr lang="en-US" altLang="ko-KR" sz="2400" dirty="0"/>
              <a:t>)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Sub thread</a:t>
            </a:r>
            <a:r>
              <a:rPr lang="ko-KR" altLang="en-US" sz="2400" b="1" dirty="0"/>
              <a:t>는 처리 결과를 </a:t>
            </a:r>
            <a:r>
              <a:rPr lang="en-US" altLang="ko-KR" sz="2400" b="1" dirty="0"/>
              <a:t>handler</a:t>
            </a:r>
            <a:r>
              <a:rPr lang="ko-KR" altLang="en-US" sz="2400" b="1" dirty="0"/>
              <a:t>에게 </a:t>
            </a:r>
            <a:r>
              <a:rPr lang="en-US" altLang="ko-KR" sz="2400" b="1" dirty="0"/>
              <a:t>message </a:t>
            </a:r>
            <a:r>
              <a:rPr lang="ko-KR" altLang="en-US" sz="2400" b="1" dirty="0"/>
              <a:t>객체 형태로 보내 </a:t>
            </a:r>
            <a:r>
              <a:rPr lang="en-US" altLang="ko-KR" sz="2400" b="1" dirty="0"/>
              <a:t>main thread</a:t>
            </a:r>
            <a:r>
              <a:rPr lang="ko-KR" altLang="en-US" sz="2400" b="1" dirty="0"/>
              <a:t>에 처리 결과를 반영 시킬 수 있음</a:t>
            </a:r>
            <a:r>
              <a:rPr lang="en-US" altLang="ko-KR" sz="2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020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Thread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20F5EF-AC6D-4D39-81E6-A5B9E113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66" y="-1284511"/>
            <a:ext cx="5256584" cy="7172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C534C1-9DA6-4048-9BB0-1731C4362965}"/>
              </a:ext>
            </a:extLst>
          </p:cNvPr>
          <p:cNvSpPr txBox="1"/>
          <p:nvPr/>
        </p:nvSpPr>
        <p:spPr>
          <a:xfrm>
            <a:off x="221921" y="892483"/>
            <a:ext cx="900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Multi thread</a:t>
            </a:r>
          </a:p>
        </p:txBody>
      </p:sp>
    </p:spTree>
    <p:extLst>
      <p:ext uri="{BB962C8B-B14F-4D97-AF65-F5344CB8AC3E}">
        <p14:creationId xmlns:p14="http://schemas.microsoft.com/office/powerpoint/2010/main" val="343695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Thread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15850-464F-4033-9F25-260C027EC584}"/>
              </a:ext>
            </a:extLst>
          </p:cNvPr>
          <p:cNvSpPr txBox="1"/>
          <p:nvPr/>
        </p:nvSpPr>
        <p:spPr>
          <a:xfrm>
            <a:off x="-13177" y="1165126"/>
            <a:ext cx="90043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myThread3</a:t>
            </a:r>
            <a:r>
              <a:rPr lang="en-US" altLang="ko-KR" sz="2400" dirty="0"/>
              <a:t> – </a:t>
            </a:r>
            <a:r>
              <a:rPr lang="ko-KR" altLang="en-US" sz="2400" dirty="0"/>
              <a:t>스레드 </a:t>
            </a:r>
            <a:r>
              <a:rPr lang="en-US" altLang="ko-KR" sz="2400" dirty="0"/>
              <a:t>class</a:t>
            </a:r>
            <a:r>
              <a:rPr lang="ko-KR" altLang="en-US" sz="2400" dirty="0"/>
              <a:t> 상속받음</a:t>
            </a:r>
            <a:r>
              <a:rPr lang="en-US" altLang="ko-KR" sz="2400" dirty="0"/>
              <a:t>.</a:t>
            </a:r>
            <a:r>
              <a:rPr lang="ko-KR" altLang="en-US" sz="2400" dirty="0"/>
              <a:t> 상속받은 스레드 </a:t>
            </a:r>
            <a:r>
              <a:rPr lang="ko-KR" altLang="en-US" sz="2400" dirty="0" err="1"/>
              <a:t>객체에서직접</a:t>
            </a:r>
            <a:r>
              <a:rPr lang="ko-KR" altLang="en-US" sz="2400" dirty="0"/>
              <a:t> 실행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FF0000"/>
                </a:solidFill>
              </a:rPr>
              <a:t>-&gt;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UI</a:t>
            </a:r>
            <a:r>
              <a:rPr lang="ko-KR" altLang="en-US" sz="2400" dirty="0">
                <a:solidFill>
                  <a:srgbClr val="FF0000"/>
                </a:solidFill>
              </a:rPr>
              <a:t> 실시간으로 변하지 </a:t>
            </a:r>
            <a:r>
              <a:rPr lang="en-US" altLang="ko-KR" sz="2400" dirty="0">
                <a:solidFill>
                  <a:srgbClr val="FF0000"/>
                </a:solidFill>
              </a:rPr>
              <a:t>X (button click</a:t>
            </a:r>
            <a:r>
              <a:rPr lang="ko-KR" altLang="en-US" sz="2400" dirty="0">
                <a:solidFill>
                  <a:srgbClr val="FF0000"/>
                </a:solidFill>
              </a:rPr>
              <a:t>시에만 </a:t>
            </a:r>
            <a:r>
              <a:rPr lang="en-US" altLang="ko-KR" sz="2400" dirty="0">
                <a:solidFill>
                  <a:srgbClr val="FF0000"/>
                </a:solidFill>
              </a:rPr>
              <a:t>value</a:t>
            </a:r>
            <a:r>
              <a:rPr lang="ko-KR" altLang="en-US" sz="2400" dirty="0">
                <a:solidFill>
                  <a:srgbClr val="FF0000"/>
                </a:solidFill>
              </a:rPr>
              <a:t> 표시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myThread32</a:t>
            </a:r>
            <a:r>
              <a:rPr lang="en-US" altLang="ko-KR" sz="2400" dirty="0"/>
              <a:t> – </a:t>
            </a:r>
            <a:r>
              <a:rPr lang="ko-KR" altLang="en-US" sz="2400" dirty="0"/>
              <a:t>스레드 </a:t>
            </a:r>
            <a:r>
              <a:rPr lang="en-US" altLang="ko-KR" sz="2400" dirty="0"/>
              <a:t>class</a:t>
            </a:r>
            <a:r>
              <a:rPr lang="ko-KR" altLang="en-US" sz="2400" dirty="0"/>
              <a:t> 상속 받음 스레드 객체는 </a:t>
            </a:r>
            <a:r>
              <a:rPr lang="en-US" altLang="ko-KR" sz="2400" dirty="0"/>
              <a:t>message </a:t>
            </a:r>
            <a:r>
              <a:rPr lang="ko-KR" altLang="en-US" sz="2400" dirty="0"/>
              <a:t>메소드를 사용해 </a:t>
            </a:r>
            <a:r>
              <a:rPr lang="en-US" altLang="ko-KR" sz="2400" dirty="0"/>
              <a:t>handler</a:t>
            </a:r>
            <a:r>
              <a:rPr lang="ko-KR" altLang="en-US" sz="2400" dirty="0"/>
              <a:t>를 이용해 메인 스레드에 접근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-&gt;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UI</a:t>
            </a:r>
            <a:r>
              <a:rPr lang="ko-KR" altLang="en-US" sz="2400" dirty="0">
                <a:solidFill>
                  <a:srgbClr val="FF0000"/>
                </a:solidFill>
              </a:rPr>
              <a:t> 실시간으로 변함 </a:t>
            </a:r>
            <a:r>
              <a:rPr lang="en-US" altLang="ko-KR" sz="2400" dirty="0">
                <a:solidFill>
                  <a:srgbClr val="FF0000"/>
                </a:solidFill>
              </a:rPr>
              <a:t>(value</a:t>
            </a:r>
            <a:r>
              <a:rPr lang="ko-KR" altLang="en-US" sz="2400" dirty="0">
                <a:solidFill>
                  <a:srgbClr val="FF0000"/>
                </a:solidFill>
              </a:rPr>
              <a:t> 실시간 </a:t>
            </a:r>
            <a:r>
              <a:rPr lang="en-US" altLang="ko-KR" sz="2400" dirty="0">
                <a:solidFill>
                  <a:srgbClr val="FF0000"/>
                </a:solidFill>
              </a:rPr>
              <a:t>UI </a:t>
            </a:r>
            <a:r>
              <a:rPr lang="ko-KR" altLang="en-US" sz="2400" dirty="0">
                <a:solidFill>
                  <a:srgbClr val="FF0000"/>
                </a:solidFill>
              </a:rPr>
              <a:t>반영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2400" dirty="0"/>
          </a:p>
          <a:p>
            <a:r>
              <a:rPr lang="en-US" altLang="ko-KR" sz="2400" b="1" dirty="0"/>
              <a:t>myThread33</a:t>
            </a:r>
            <a:r>
              <a:rPr lang="en-US" altLang="ko-KR" sz="2400" dirty="0"/>
              <a:t> – runnable </a:t>
            </a:r>
            <a:r>
              <a:rPr lang="ko-KR" altLang="en-US" sz="2400" dirty="0"/>
              <a:t>객체를 직접 </a:t>
            </a:r>
            <a:r>
              <a:rPr lang="ko-KR" altLang="en-US" sz="2400" dirty="0" err="1"/>
              <a:t>만듬</a:t>
            </a:r>
            <a:endParaRPr lang="en-US" altLang="ko-KR" sz="2400" dirty="0"/>
          </a:p>
          <a:p>
            <a:r>
              <a:rPr lang="en-US" altLang="ko-KR" sz="2400" dirty="0"/>
              <a:t>		    handler</a:t>
            </a:r>
            <a:r>
              <a:rPr lang="ko-KR" altLang="en-US" sz="2400" dirty="0"/>
              <a:t>직접 정의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msg</a:t>
            </a:r>
            <a:r>
              <a:rPr lang="en-US" altLang="ko-KR" sz="2400" dirty="0"/>
              <a:t> </a:t>
            </a:r>
            <a:r>
              <a:rPr lang="ko-KR" altLang="en-US" sz="2400" dirty="0"/>
              <a:t>객체 사용 </a:t>
            </a:r>
            <a:r>
              <a:rPr lang="en-US" altLang="ko-KR" sz="2400" dirty="0"/>
              <a:t>x)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-&gt;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UI</a:t>
            </a:r>
            <a:r>
              <a:rPr lang="ko-KR" altLang="en-US" sz="2400" dirty="0">
                <a:solidFill>
                  <a:srgbClr val="FF0000"/>
                </a:solidFill>
              </a:rPr>
              <a:t> 실시간으로 변함 </a:t>
            </a:r>
            <a:r>
              <a:rPr lang="en-US" altLang="ko-KR" sz="2400" dirty="0">
                <a:solidFill>
                  <a:srgbClr val="FF0000"/>
                </a:solidFill>
              </a:rPr>
              <a:t>(value</a:t>
            </a:r>
            <a:r>
              <a:rPr lang="ko-KR" altLang="en-US" sz="2400" dirty="0">
                <a:solidFill>
                  <a:srgbClr val="FF0000"/>
                </a:solidFill>
              </a:rPr>
              <a:t> 실시간 </a:t>
            </a:r>
            <a:r>
              <a:rPr lang="en-US" altLang="ko-KR" sz="2400" dirty="0">
                <a:solidFill>
                  <a:srgbClr val="FF0000"/>
                </a:solidFill>
              </a:rPr>
              <a:t>UI </a:t>
            </a:r>
            <a:r>
              <a:rPr lang="ko-KR" altLang="en-US" sz="2400" dirty="0">
                <a:solidFill>
                  <a:srgbClr val="FF0000"/>
                </a:solidFill>
              </a:rPr>
              <a:t>반영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 -&gt; handler</a:t>
            </a:r>
            <a:r>
              <a:rPr lang="ko-KR" altLang="en-US" sz="2400" dirty="0">
                <a:solidFill>
                  <a:srgbClr val="FF0000"/>
                </a:solidFill>
              </a:rPr>
              <a:t> 사용 방식만 변화 </a:t>
            </a:r>
            <a:r>
              <a:rPr lang="en-US" altLang="ko-KR" sz="2400" dirty="0">
                <a:solidFill>
                  <a:srgbClr val="FF0000"/>
                </a:solidFill>
              </a:rPr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구현 더 쉽다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 		</a:t>
            </a:r>
            <a:endParaRPr lang="en-US" altLang="ko-K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2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 rot="5400000">
            <a:off x="264678" y="-16641"/>
            <a:ext cx="400112" cy="929472"/>
          </a:xfrm>
          <a:prstGeom prst="round2Same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2350" y="186631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인공지능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헬스케어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시스템</a:t>
            </a:r>
            <a:endParaRPr kumimoji="0" lang="en-US" altLang="ko-KR" sz="12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6000694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78" y="248039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0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9469" y="2634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Thread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28F82-A217-4B4D-A2F1-B319A32B6A43}"/>
              </a:ext>
            </a:extLst>
          </p:cNvPr>
          <p:cNvSpPr txBox="1"/>
          <p:nvPr/>
        </p:nvSpPr>
        <p:spPr>
          <a:xfrm>
            <a:off x="1837854" y="2581185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Handler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handler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new Handler()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8780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handler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.post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new Runnable()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 … });</a:t>
            </a:r>
          </a:p>
        </p:txBody>
      </p:sp>
    </p:spTree>
    <p:extLst>
      <p:ext uri="{BB962C8B-B14F-4D97-AF65-F5344CB8AC3E}">
        <p14:creationId xmlns:p14="http://schemas.microsoft.com/office/powerpoint/2010/main" val="3843449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11264</TotalTime>
  <Words>990</Words>
  <Application>Microsoft Office PowerPoint</Application>
  <PresentationFormat>사용자 지정</PresentationFormat>
  <Paragraphs>256</Paragraphs>
  <Slides>39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이호영</cp:lastModifiedBy>
  <cp:revision>391</cp:revision>
  <dcterms:created xsi:type="dcterms:W3CDTF">2015-01-23T05:52:34Z</dcterms:created>
  <dcterms:modified xsi:type="dcterms:W3CDTF">2018-01-02T08:53:50Z</dcterms:modified>
</cp:coreProperties>
</file>